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16"/>
  </p:notesMasterIdLst>
  <p:sldIdLst>
    <p:sldId id="256" r:id="rId5"/>
    <p:sldId id="272" r:id="rId6"/>
    <p:sldId id="257" r:id="rId7"/>
    <p:sldId id="258" r:id="rId8"/>
    <p:sldId id="259" r:id="rId9"/>
    <p:sldId id="260" r:id="rId10"/>
    <p:sldId id="263" r:id="rId11"/>
    <p:sldId id="264" r:id="rId12"/>
    <p:sldId id="271" r:id="rId13"/>
    <p:sldId id="267" r:id="rId14"/>
    <p:sldId id="270"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818690-313D-4172-9048-C9AD10A54754}" v="2" dt="2024-07-26T18:53:35.4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2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5E248C-773F-4729-92FC-5A52651E631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8E8FD6E7-B36D-4C7A-8BC0-0F0D52B969E9}">
      <dgm:prSet phldrT="[Text]"/>
      <dgm:spPr/>
      <dgm:t>
        <a:bodyPr/>
        <a:lstStyle/>
        <a:p>
          <a:r>
            <a:rPr lang="en-US"/>
            <a:t>Our R&amp;D process is to grow a sample size of cotton plant to identify the one with the greatest yield	</a:t>
          </a:r>
          <a:endParaRPr lang="en-IN"/>
        </a:p>
      </dgm:t>
    </dgm:pt>
    <dgm:pt modelId="{D5342AB5-C34E-402E-8DB6-EBB3607750F4}" type="parTrans" cxnId="{303D8BA0-7880-4E33-A643-BF5C0FADADCC}">
      <dgm:prSet/>
      <dgm:spPr/>
      <dgm:t>
        <a:bodyPr/>
        <a:lstStyle/>
        <a:p>
          <a:endParaRPr lang="en-IN"/>
        </a:p>
      </dgm:t>
    </dgm:pt>
    <dgm:pt modelId="{5E04E3A2-5C6B-4CDB-8B59-048893257C0C}" type="sibTrans" cxnId="{303D8BA0-7880-4E33-A643-BF5C0FADADCC}">
      <dgm:prSet/>
      <dgm:spPr/>
      <dgm:t>
        <a:bodyPr/>
        <a:lstStyle/>
        <a:p>
          <a:endParaRPr lang="en-IN"/>
        </a:p>
      </dgm:t>
    </dgm:pt>
    <dgm:pt modelId="{3C521B2B-CB06-4966-BE75-1585EF59D682}">
      <dgm:prSet phldrT="[Text]"/>
      <dgm:spPr/>
      <dgm:t>
        <a:bodyPr/>
        <a:lstStyle/>
        <a:p>
          <a:r>
            <a:rPr lang="en-US"/>
            <a:t>Upon success of the product, the technology gets released to Indian farmers with 1 Acre of land</a:t>
          </a:r>
          <a:endParaRPr lang="en-IN"/>
        </a:p>
      </dgm:t>
    </dgm:pt>
    <dgm:pt modelId="{F70AF07C-597C-407C-9A0F-F759DB26D32B}" type="parTrans" cxnId="{16B19A33-C19F-4802-AF21-A4D5A1DAFD86}">
      <dgm:prSet/>
      <dgm:spPr/>
      <dgm:t>
        <a:bodyPr/>
        <a:lstStyle/>
        <a:p>
          <a:endParaRPr lang="en-IN"/>
        </a:p>
      </dgm:t>
    </dgm:pt>
    <dgm:pt modelId="{1E899ABE-40B4-487F-A39B-68713448283D}" type="sibTrans" cxnId="{16B19A33-C19F-4802-AF21-A4D5A1DAFD86}">
      <dgm:prSet/>
      <dgm:spPr/>
      <dgm:t>
        <a:bodyPr/>
        <a:lstStyle/>
        <a:p>
          <a:endParaRPr lang="en-IN"/>
        </a:p>
      </dgm:t>
    </dgm:pt>
    <dgm:pt modelId="{CBB6E691-1742-4FDB-B6BE-06C6EE43256E}">
      <dgm:prSet phldrT="[Text]"/>
      <dgm:spPr/>
      <dgm:t>
        <a:bodyPr/>
        <a:lstStyle/>
        <a:p>
          <a:r>
            <a:rPr lang="en-US"/>
            <a:t>We also open up potential for export of these materials to South East Asia</a:t>
          </a:r>
          <a:endParaRPr lang="en-IN"/>
        </a:p>
      </dgm:t>
    </dgm:pt>
    <dgm:pt modelId="{1BB4A231-3BB4-4A83-887D-183856F841B8}" type="parTrans" cxnId="{A041F6EE-7037-4899-BC46-00F37EBDC560}">
      <dgm:prSet/>
      <dgm:spPr/>
      <dgm:t>
        <a:bodyPr/>
        <a:lstStyle/>
        <a:p>
          <a:endParaRPr lang="en-IN"/>
        </a:p>
      </dgm:t>
    </dgm:pt>
    <dgm:pt modelId="{8392C273-305B-47CC-96E9-04856AD8338F}" type="sibTrans" cxnId="{A041F6EE-7037-4899-BC46-00F37EBDC560}">
      <dgm:prSet/>
      <dgm:spPr/>
      <dgm:t>
        <a:bodyPr/>
        <a:lstStyle/>
        <a:p>
          <a:endParaRPr lang="en-IN"/>
        </a:p>
      </dgm:t>
    </dgm:pt>
    <dgm:pt modelId="{5BC948FF-EA07-41E8-BBA0-23281120546C}" type="pres">
      <dgm:prSet presAssocID="{095E248C-773F-4729-92FC-5A52651E631C}" presName="diagram" presStyleCnt="0">
        <dgm:presLayoutVars>
          <dgm:dir/>
          <dgm:resizeHandles val="exact"/>
        </dgm:presLayoutVars>
      </dgm:prSet>
      <dgm:spPr/>
    </dgm:pt>
    <dgm:pt modelId="{A395F0AA-93B1-49E0-9A70-B70C16556E7E}" type="pres">
      <dgm:prSet presAssocID="{8E8FD6E7-B36D-4C7A-8BC0-0F0D52B969E9}" presName="node" presStyleLbl="node1" presStyleIdx="0" presStyleCnt="3">
        <dgm:presLayoutVars>
          <dgm:bulletEnabled val="1"/>
        </dgm:presLayoutVars>
      </dgm:prSet>
      <dgm:spPr/>
    </dgm:pt>
    <dgm:pt modelId="{07F4AD53-DEFE-4B08-B192-B77E294866A3}" type="pres">
      <dgm:prSet presAssocID="{5E04E3A2-5C6B-4CDB-8B59-048893257C0C}" presName="sibTrans" presStyleCnt="0"/>
      <dgm:spPr/>
    </dgm:pt>
    <dgm:pt modelId="{7AAE02E1-B065-4654-B85C-0BDCC3ADFA60}" type="pres">
      <dgm:prSet presAssocID="{3C521B2B-CB06-4966-BE75-1585EF59D682}" presName="node" presStyleLbl="node1" presStyleIdx="1" presStyleCnt="3">
        <dgm:presLayoutVars>
          <dgm:bulletEnabled val="1"/>
        </dgm:presLayoutVars>
      </dgm:prSet>
      <dgm:spPr/>
    </dgm:pt>
    <dgm:pt modelId="{97BF8F18-4402-4008-86D4-62BD13DE0D54}" type="pres">
      <dgm:prSet presAssocID="{1E899ABE-40B4-487F-A39B-68713448283D}" presName="sibTrans" presStyleCnt="0"/>
      <dgm:spPr/>
    </dgm:pt>
    <dgm:pt modelId="{755E7E36-AF1D-4E7B-8F82-226DFB39946E}" type="pres">
      <dgm:prSet presAssocID="{CBB6E691-1742-4FDB-B6BE-06C6EE43256E}" presName="node" presStyleLbl="node1" presStyleIdx="2" presStyleCnt="3">
        <dgm:presLayoutVars>
          <dgm:bulletEnabled val="1"/>
        </dgm:presLayoutVars>
      </dgm:prSet>
      <dgm:spPr/>
    </dgm:pt>
  </dgm:ptLst>
  <dgm:cxnLst>
    <dgm:cxn modelId="{15B11409-E8ED-4109-81BE-2B28452DE093}" type="presOf" srcId="{3C521B2B-CB06-4966-BE75-1585EF59D682}" destId="{7AAE02E1-B065-4654-B85C-0BDCC3ADFA60}" srcOrd="0" destOrd="0" presId="urn:microsoft.com/office/officeart/2005/8/layout/default"/>
    <dgm:cxn modelId="{9B000826-2685-43ED-8DBF-A36ED041237C}" type="presOf" srcId="{CBB6E691-1742-4FDB-B6BE-06C6EE43256E}" destId="{755E7E36-AF1D-4E7B-8F82-226DFB39946E}" srcOrd="0" destOrd="0" presId="urn:microsoft.com/office/officeart/2005/8/layout/default"/>
    <dgm:cxn modelId="{16B19A33-C19F-4802-AF21-A4D5A1DAFD86}" srcId="{095E248C-773F-4729-92FC-5A52651E631C}" destId="{3C521B2B-CB06-4966-BE75-1585EF59D682}" srcOrd="1" destOrd="0" parTransId="{F70AF07C-597C-407C-9A0F-F759DB26D32B}" sibTransId="{1E899ABE-40B4-487F-A39B-68713448283D}"/>
    <dgm:cxn modelId="{EE556776-49F8-43BC-B22E-887CC8673E5E}" type="presOf" srcId="{8E8FD6E7-B36D-4C7A-8BC0-0F0D52B969E9}" destId="{A395F0AA-93B1-49E0-9A70-B70C16556E7E}" srcOrd="0" destOrd="0" presId="urn:microsoft.com/office/officeart/2005/8/layout/default"/>
    <dgm:cxn modelId="{303D8BA0-7880-4E33-A643-BF5C0FADADCC}" srcId="{095E248C-773F-4729-92FC-5A52651E631C}" destId="{8E8FD6E7-B36D-4C7A-8BC0-0F0D52B969E9}" srcOrd="0" destOrd="0" parTransId="{D5342AB5-C34E-402E-8DB6-EBB3607750F4}" sibTransId="{5E04E3A2-5C6B-4CDB-8B59-048893257C0C}"/>
    <dgm:cxn modelId="{7D13ECA0-AFC6-49A2-AA38-1C1DECDC53B0}" type="presOf" srcId="{095E248C-773F-4729-92FC-5A52651E631C}" destId="{5BC948FF-EA07-41E8-BBA0-23281120546C}" srcOrd="0" destOrd="0" presId="urn:microsoft.com/office/officeart/2005/8/layout/default"/>
    <dgm:cxn modelId="{A041F6EE-7037-4899-BC46-00F37EBDC560}" srcId="{095E248C-773F-4729-92FC-5A52651E631C}" destId="{CBB6E691-1742-4FDB-B6BE-06C6EE43256E}" srcOrd="2" destOrd="0" parTransId="{1BB4A231-3BB4-4A83-887D-183856F841B8}" sibTransId="{8392C273-305B-47CC-96E9-04856AD8338F}"/>
    <dgm:cxn modelId="{382D7719-9187-4C35-B852-2F066504754B}" type="presParOf" srcId="{5BC948FF-EA07-41E8-BBA0-23281120546C}" destId="{A395F0AA-93B1-49E0-9A70-B70C16556E7E}" srcOrd="0" destOrd="0" presId="urn:microsoft.com/office/officeart/2005/8/layout/default"/>
    <dgm:cxn modelId="{0ABC3E3D-2EA0-43AA-9635-B47813B0C14F}" type="presParOf" srcId="{5BC948FF-EA07-41E8-BBA0-23281120546C}" destId="{07F4AD53-DEFE-4B08-B192-B77E294866A3}" srcOrd="1" destOrd="0" presId="urn:microsoft.com/office/officeart/2005/8/layout/default"/>
    <dgm:cxn modelId="{C1EBCEE0-2A19-435C-8043-1493D1B232AA}" type="presParOf" srcId="{5BC948FF-EA07-41E8-BBA0-23281120546C}" destId="{7AAE02E1-B065-4654-B85C-0BDCC3ADFA60}" srcOrd="2" destOrd="0" presId="urn:microsoft.com/office/officeart/2005/8/layout/default"/>
    <dgm:cxn modelId="{F45ACDA1-B1B9-4460-91B9-F6424DECF89E}" type="presParOf" srcId="{5BC948FF-EA07-41E8-BBA0-23281120546C}" destId="{97BF8F18-4402-4008-86D4-62BD13DE0D54}" srcOrd="3" destOrd="0" presId="urn:microsoft.com/office/officeart/2005/8/layout/default"/>
    <dgm:cxn modelId="{C612C100-C581-4B8D-8D5E-C5BC80206CDB}" type="presParOf" srcId="{5BC948FF-EA07-41E8-BBA0-23281120546C}" destId="{755E7E36-AF1D-4E7B-8F82-226DFB39946E}"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5F0AA-93B1-49E0-9A70-B70C16556E7E}">
      <dsp:nvSpPr>
        <dsp:cNvPr id="0" name=""/>
        <dsp:cNvSpPr/>
      </dsp:nvSpPr>
      <dsp:spPr>
        <a:xfrm>
          <a:off x="0" y="269797"/>
          <a:ext cx="2265091" cy="1359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Our R&amp;D process is to grow a sample size of cotton plant to identify the one with the greatest yield	</a:t>
          </a:r>
          <a:endParaRPr lang="en-IN" sz="1600" kern="1200"/>
        </a:p>
      </dsp:txBody>
      <dsp:txXfrm>
        <a:off x="0" y="269797"/>
        <a:ext cx="2265091" cy="1359054"/>
      </dsp:txXfrm>
    </dsp:sp>
    <dsp:sp modelId="{7AAE02E1-B065-4654-B85C-0BDCC3ADFA60}">
      <dsp:nvSpPr>
        <dsp:cNvPr id="0" name=""/>
        <dsp:cNvSpPr/>
      </dsp:nvSpPr>
      <dsp:spPr>
        <a:xfrm>
          <a:off x="2491600" y="269797"/>
          <a:ext cx="2265091" cy="1359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Upon success of the product, the technology gets released to Indian farmers with 1 Acre of land</a:t>
          </a:r>
          <a:endParaRPr lang="en-IN" sz="1600" kern="1200"/>
        </a:p>
      </dsp:txBody>
      <dsp:txXfrm>
        <a:off x="2491600" y="269797"/>
        <a:ext cx="2265091" cy="1359054"/>
      </dsp:txXfrm>
    </dsp:sp>
    <dsp:sp modelId="{755E7E36-AF1D-4E7B-8F82-226DFB39946E}">
      <dsp:nvSpPr>
        <dsp:cNvPr id="0" name=""/>
        <dsp:cNvSpPr/>
      </dsp:nvSpPr>
      <dsp:spPr>
        <a:xfrm>
          <a:off x="4983201" y="269797"/>
          <a:ext cx="2265091" cy="1359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We also open up potential for export of these materials to South East Asia</a:t>
          </a:r>
          <a:endParaRPr lang="en-IN" sz="1600" kern="1200"/>
        </a:p>
      </dsp:txBody>
      <dsp:txXfrm>
        <a:off x="4983201" y="269797"/>
        <a:ext cx="2265091" cy="135905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ebec2e12b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ebec2e12b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ebec2e12b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ebec2e12b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ebee9230e4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ebee9230e4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bee9230e4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bee9230e4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ebee9230e4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ebee9230e4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ebee9230e4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ebee9230e4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ebee9230e4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ebee9230e4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ebee9230e4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ebee9230e4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720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ed9d4d41b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ed9d4d41b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https://depositphotos.com/55356869/stock-photo-very-important.html" TargetMode="External"/><Relationship Id="rId4" Type="http://schemas.openxmlformats.org/officeDocument/2006/relationships/diagramData" Target="../diagrams/data1.xml"/><Relationship Id="rId9"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0" y="0"/>
            <a:ext cx="9144000" cy="5145935"/>
          </a:xfrm>
          <a:prstGeom prst="rect">
            <a:avLst/>
          </a:prstGeom>
          <a:noFill/>
          <a:ln>
            <a:noFill/>
          </a:ln>
        </p:spPr>
      </p:pic>
      <p:pic>
        <p:nvPicPr>
          <p:cNvPr id="9" name="Picture 8">
            <a:extLst>
              <a:ext uri="{FF2B5EF4-FFF2-40B4-BE49-F238E27FC236}">
                <a16:creationId xmlns:a16="http://schemas.microsoft.com/office/drawing/2014/main" id="{E4D4EA5C-1FBA-6E80-D57D-A664B88DDCE4}"/>
              </a:ext>
            </a:extLst>
          </p:cNvPr>
          <p:cNvPicPr>
            <a:picLocks noChangeAspect="1"/>
          </p:cNvPicPr>
          <p:nvPr/>
        </p:nvPicPr>
        <p:blipFill>
          <a:blip r:embed="rId4"/>
          <a:stretch>
            <a:fillRect/>
          </a:stretch>
        </p:blipFill>
        <p:spPr>
          <a:xfrm>
            <a:off x="4967207" y="2758551"/>
            <a:ext cx="4176793" cy="2297912"/>
          </a:xfrm>
          <a:prstGeom prst="rect">
            <a:avLst/>
          </a:prstGeom>
        </p:spPr>
      </p:pic>
      <p:sp>
        <p:nvSpPr>
          <p:cNvPr id="10" name="TextBox 12">
            <a:extLst>
              <a:ext uri="{FF2B5EF4-FFF2-40B4-BE49-F238E27FC236}">
                <a16:creationId xmlns:a16="http://schemas.microsoft.com/office/drawing/2014/main" id="{125AAF26-1052-2E1E-AB8D-167D12E1AE2D}"/>
              </a:ext>
            </a:extLst>
          </p:cNvPr>
          <p:cNvSpPr txBox="1"/>
          <p:nvPr/>
        </p:nvSpPr>
        <p:spPr>
          <a:xfrm>
            <a:off x="217393" y="2834125"/>
            <a:ext cx="4749814" cy="4070986"/>
          </a:xfrm>
          <a:prstGeom prst="rect">
            <a:avLst/>
          </a:prstGeom>
        </p:spPr>
        <p:txBody>
          <a:bodyPr wrap="square" lIns="0" tIns="0" rIns="0" bIns="0" rtlCol="0" anchor="t">
            <a:spAutoFit/>
          </a:bodyPr>
          <a:lstStyle/>
          <a:p>
            <a:pPr algn="l">
              <a:lnSpc>
                <a:spcPct val="200000"/>
              </a:lnSpc>
              <a:spcBef>
                <a:spcPct val="0"/>
              </a:spcBef>
            </a:pPr>
            <a:r>
              <a:rPr lang="en-US" sz="1800" b="1" dirty="0">
                <a:solidFill>
                  <a:srgbClr val="00BF63"/>
                </a:solidFill>
                <a:latin typeface="League Spartan"/>
                <a:ea typeface="League Spartan"/>
                <a:cs typeface="League Spartan"/>
                <a:sym typeface="League Spartan"/>
              </a:rPr>
              <a:t>Team: </a:t>
            </a:r>
            <a:r>
              <a:rPr lang="en-US" sz="1800" b="1" dirty="0" err="1">
                <a:solidFill>
                  <a:srgbClr val="006C39"/>
                </a:solidFill>
                <a:latin typeface="League Spartan"/>
                <a:ea typeface="League Spartan"/>
                <a:cs typeface="League Spartan"/>
                <a:sym typeface="League Spartan"/>
              </a:rPr>
              <a:t>HydroBloom</a:t>
            </a:r>
            <a:r>
              <a:rPr lang="en-US" sz="1800" b="1" dirty="0">
                <a:solidFill>
                  <a:srgbClr val="006C39"/>
                </a:solidFill>
                <a:latin typeface="League Spartan"/>
                <a:ea typeface="League Spartan"/>
                <a:cs typeface="League Spartan"/>
                <a:sym typeface="League Spartan"/>
              </a:rPr>
              <a:t> Agri Tech</a:t>
            </a:r>
          </a:p>
          <a:p>
            <a:pPr algn="l">
              <a:lnSpc>
                <a:spcPct val="200000"/>
              </a:lnSpc>
              <a:spcBef>
                <a:spcPct val="0"/>
              </a:spcBef>
            </a:pPr>
            <a:r>
              <a:rPr lang="en-US" sz="1800" b="1" dirty="0">
                <a:solidFill>
                  <a:srgbClr val="00BF63"/>
                </a:solidFill>
                <a:latin typeface="League Spartan"/>
                <a:ea typeface="League Spartan"/>
                <a:cs typeface="League Spartan"/>
                <a:sym typeface="League Spartan"/>
              </a:rPr>
              <a:t>Team Leader Name: </a:t>
            </a:r>
            <a:r>
              <a:rPr lang="en-US" sz="1800" dirty="0">
                <a:solidFill>
                  <a:srgbClr val="00BF63"/>
                </a:solidFill>
                <a:latin typeface="League Spartan"/>
                <a:ea typeface="League Spartan"/>
                <a:cs typeface="League Spartan"/>
                <a:sym typeface="League Spartan"/>
              </a:rPr>
              <a:t>Jahnav Shanker Reddy</a:t>
            </a:r>
          </a:p>
          <a:p>
            <a:pPr algn="l">
              <a:lnSpc>
                <a:spcPct val="200000"/>
              </a:lnSpc>
              <a:spcBef>
                <a:spcPct val="0"/>
              </a:spcBef>
            </a:pPr>
            <a:r>
              <a:rPr lang="en-US" sz="1800" b="1" dirty="0">
                <a:solidFill>
                  <a:srgbClr val="00BF63"/>
                </a:solidFill>
                <a:latin typeface="League Spartan"/>
                <a:ea typeface="League Spartan"/>
                <a:cs typeface="League Spartan"/>
                <a:sym typeface="League Spartan"/>
              </a:rPr>
              <a:t>Problem Statement: </a:t>
            </a:r>
          </a:p>
          <a:p>
            <a:pPr algn="l">
              <a:lnSpc>
                <a:spcPts val="10507"/>
              </a:lnSpc>
              <a:spcBef>
                <a:spcPct val="0"/>
              </a:spcBef>
            </a:pPr>
            <a:endParaRPr lang="en-US" sz="1800" dirty="0">
              <a:solidFill>
                <a:srgbClr val="00BF63"/>
              </a:solidFill>
              <a:latin typeface="League Spartan"/>
              <a:ea typeface="League Spartan"/>
              <a:cs typeface="League Spartan"/>
              <a:sym typeface="League Spartan"/>
            </a:endParaRPr>
          </a:p>
          <a:p>
            <a:pPr algn="l">
              <a:lnSpc>
                <a:spcPts val="10507"/>
              </a:lnSpc>
              <a:spcBef>
                <a:spcPct val="0"/>
              </a:spcBef>
            </a:pPr>
            <a:endParaRPr lang="en-US" sz="1800" dirty="0">
              <a:solidFill>
                <a:srgbClr val="00BF63"/>
              </a:solidFill>
              <a:latin typeface="League Spartan"/>
              <a:ea typeface="League Spartan"/>
              <a:cs typeface="League Spartan"/>
              <a:sym typeface="League Spart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43" name="Google Shape;143;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44" name="Google Shape;144;p24"/>
          <p:cNvPicPr preferRelativeResize="0"/>
          <p:nvPr/>
        </p:nvPicPr>
        <p:blipFill rotWithShape="1">
          <a:blip r:embed="rId3">
            <a:alphaModFix/>
          </a:blip>
          <a:srcRect/>
          <a:stretch/>
        </p:blipFill>
        <p:spPr>
          <a:xfrm>
            <a:off x="0" y="0"/>
            <a:ext cx="9144000" cy="5145935"/>
          </a:xfrm>
          <a:prstGeom prst="rect">
            <a:avLst/>
          </a:prstGeom>
          <a:noFill/>
          <a:ln>
            <a:noFill/>
          </a:ln>
        </p:spPr>
      </p:pic>
      <p:sp>
        <p:nvSpPr>
          <p:cNvPr id="145" name="Google Shape;145;p24"/>
          <p:cNvSpPr txBox="1"/>
          <p:nvPr/>
        </p:nvSpPr>
        <p:spPr>
          <a:xfrm>
            <a:off x="158825" y="904075"/>
            <a:ext cx="8747700" cy="58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Additional Details/Future Developments</a:t>
            </a:r>
            <a:endParaRPr sz="1800">
              <a:solidFill>
                <a:schemeClr val="dk2"/>
              </a:solidFill>
            </a:endParaRPr>
          </a:p>
        </p:txBody>
      </p:sp>
      <p:graphicFrame>
        <p:nvGraphicFramePr>
          <p:cNvPr id="2" name="Diagram 1">
            <a:extLst>
              <a:ext uri="{FF2B5EF4-FFF2-40B4-BE49-F238E27FC236}">
                <a16:creationId xmlns:a16="http://schemas.microsoft.com/office/drawing/2014/main" id="{3BC7CE80-6A3A-D61B-BFEC-3E9C0899BB76}"/>
              </a:ext>
            </a:extLst>
          </p:cNvPr>
          <p:cNvGraphicFramePr/>
          <p:nvPr>
            <p:extLst>
              <p:ext uri="{D42A27DB-BD31-4B8C-83A1-F6EECF244321}">
                <p14:modId xmlns:p14="http://schemas.microsoft.com/office/powerpoint/2010/main" val="194831079"/>
              </p:ext>
            </p:extLst>
          </p:nvPr>
        </p:nvGraphicFramePr>
        <p:xfrm>
          <a:off x="908528" y="1213025"/>
          <a:ext cx="7248293" cy="18986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Oval 2">
            <a:extLst>
              <a:ext uri="{FF2B5EF4-FFF2-40B4-BE49-F238E27FC236}">
                <a16:creationId xmlns:a16="http://schemas.microsoft.com/office/drawing/2014/main" id="{E9E1A61D-016C-9DD8-F206-E630B42C52E5}"/>
              </a:ext>
            </a:extLst>
          </p:cNvPr>
          <p:cNvSpPr/>
          <p:nvPr/>
        </p:nvSpPr>
        <p:spPr>
          <a:xfrm>
            <a:off x="2383693" y="2956675"/>
            <a:ext cx="4073912" cy="212127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Currently, we are in talks with a university in Mexico. They are interested in R&amp;D in Mexico, but we want to do R&amp;D in INDIA.</a:t>
            </a:r>
            <a:endParaRPr lang="en-IN"/>
          </a:p>
        </p:txBody>
      </p:sp>
      <p:pic>
        <p:nvPicPr>
          <p:cNvPr id="5" name="Picture 4" descr="A red sign with white text&#10;&#10;Description automatically generated">
            <a:extLst>
              <a:ext uri="{FF2B5EF4-FFF2-40B4-BE49-F238E27FC236}">
                <a16:creationId xmlns:a16="http://schemas.microsoft.com/office/drawing/2014/main" id="{5634298A-E226-FF5D-A757-838CAABE89D3}"/>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684477" y="3332323"/>
            <a:ext cx="1437861" cy="121719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66" name="Google Shape;166;p2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67" name="Google Shape;167;p27"/>
          <p:cNvPicPr preferRelativeResize="0"/>
          <p:nvPr/>
        </p:nvPicPr>
        <p:blipFill rotWithShape="1">
          <a:blip r:embed="rId3">
            <a:alphaModFix/>
          </a:blip>
          <a:srcRect/>
          <a:stretch/>
        </p:blipFill>
        <p:spPr>
          <a:xfrm>
            <a:off x="0" y="0"/>
            <a:ext cx="9144000" cy="51459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72;p15">
            <a:extLst>
              <a:ext uri="{FF2B5EF4-FFF2-40B4-BE49-F238E27FC236}">
                <a16:creationId xmlns:a16="http://schemas.microsoft.com/office/drawing/2014/main" id="{91569144-6455-BD9F-98A2-C226B4251F8F}"/>
              </a:ext>
            </a:extLst>
          </p:cNvPr>
          <p:cNvPicPr preferRelativeResize="0"/>
          <p:nvPr/>
        </p:nvPicPr>
        <p:blipFill rotWithShape="1">
          <a:blip r:embed="rId2">
            <a:alphaModFix/>
          </a:blip>
          <a:srcRect/>
          <a:stretch/>
        </p:blipFill>
        <p:spPr>
          <a:xfrm>
            <a:off x="0" y="0"/>
            <a:ext cx="9144000" cy="5145935"/>
          </a:xfrm>
          <a:prstGeom prst="rect">
            <a:avLst/>
          </a:prstGeom>
          <a:noFill/>
          <a:ln>
            <a:noFill/>
          </a:ln>
        </p:spPr>
      </p:pic>
      <p:graphicFrame>
        <p:nvGraphicFramePr>
          <p:cNvPr id="3" name="Table 2">
            <a:extLst>
              <a:ext uri="{FF2B5EF4-FFF2-40B4-BE49-F238E27FC236}">
                <a16:creationId xmlns:a16="http://schemas.microsoft.com/office/drawing/2014/main" id="{0A3959C0-F08C-6576-37B3-78BFFE83A257}"/>
              </a:ext>
            </a:extLst>
          </p:cNvPr>
          <p:cNvGraphicFramePr>
            <a:graphicFrameLocks noGrp="1"/>
          </p:cNvGraphicFramePr>
          <p:nvPr>
            <p:extLst>
              <p:ext uri="{D42A27DB-BD31-4B8C-83A1-F6EECF244321}">
                <p14:modId xmlns:p14="http://schemas.microsoft.com/office/powerpoint/2010/main" val="2422410636"/>
              </p:ext>
            </p:extLst>
          </p:nvPr>
        </p:nvGraphicFramePr>
        <p:xfrm>
          <a:off x="468351" y="777142"/>
          <a:ext cx="7553093" cy="4196299"/>
        </p:xfrm>
        <a:graphic>
          <a:graphicData uri="http://schemas.openxmlformats.org/drawingml/2006/table">
            <a:tbl>
              <a:tblPr/>
              <a:tblGrid>
                <a:gridCol w="1360369">
                  <a:extLst>
                    <a:ext uri="{9D8B030D-6E8A-4147-A177-3AD203B41FA5}">
                      <a16:colId xmlns:a16="http://schemas.microsoft.com/office/drawing/2014/main" val="869800193"/>
                    </a:ext>
                  </a:extLst>
                </a:gridCol>
                <a:gridCol w="6192724">
                  <a:extLst>
                    <a:ext uri="{9D8B030D-6E8A-4147-A177-3AD203B41FA5}">
                      <a16:colId xmlns:a16="http://schemas.microsoft.com/office/drawing/2014/main" val="200123383"/>
                    </a:ext>
                  </a:extLst>
                </a:gridCol>
              </a:tblGrid>
              <a:tr h="239913">
                <a:tc>
                  <a:txBody>
                    <a:bodyPr/>
                    <a:lstStyle/>
                    <a:p>
                      <a:r>
                        <a:rPr lang="en-IN" sz="900" b="1"/>
                        <a:t>Section</a:t>
                      </a:r>
                      <a:endParaRPr lang="en-IN" sz="900"/>
                    </a:p>
                  </a:txBody>
                  <a:tcPr marL="58232" marR="58232" marT="29116" marB="29116" anchor="ctr">
                    <a:lnL>
                      <a:noFill/>
                    </a:lnL>
                    <a:lnR>
                      <a:noFill/>
                    </a:lnR>
                    <a:lnT>
                      <a:noFill/>
                    </a:lnT>
                    <a:lnB>
                      <a:noFill/>
                    </a:lnB>
                    <a:noFill/>
                  </a:tcPr>
                </a:tc>
                <a:tc>
                  <a:txBody>
                    <a:bodyPr/>
                    <a:lstStyle/>
                    <a:p>
                      <a:r>
                        <a:rPr lang="en-IN" sz="900" b="1"/>
                        <a:t>Details</a:t>
                      </a:r>
                      <a:endParaRPr lang="en-IN" sz="900"/>
                    </a:p>
                  </a:txBody>
                  <a:tcPr marL="58232" marR="58232" marT="29116" marB="29116" anchor="ctr">
                    <a:lnL>
                      <a:noFill/>
                    </a:lnL>
                    <a:lnR>
                      <a:noFill/>
                    </a:lnR>
                    <a:lnT>
                      <a:noFill/>
                    </a:lnT>
                    <a:lnB>
                      <a:noFill/>
                    </a:lnB>
                    <a:noFill/>
                  </a:tcPr>
                </a:tc>
                <a:extLst>
                  <a:ext uri="{0D108BD9-81ED-4DB2-BD59-A6C34878D82A}">
                    <a16:rowId xmlns:a16="http://schemas.microsoft.com/office/drawing/2014/main" val="409954481"/>
                  </a:ext>
                </a:extLst>
              </a:tr>
              <a:tr h="905679">
                <a:tc>
                  <a:txBody>
                    <a:bodyPr/>
                    <a:lstStyle/>
                    <a:p>
                      <a:r>
                        <a:rPr lang="en-IN" sz="900" b="1"/>
                        <a:t>Problem</a:t>
                      </a:r>
                      <a:endParaRPr lang="en-IN" sz="900"/>
                    </a:p>
                  </a:txBody>
                  <a:tcPr marL="58232" marR="58232" marT="29116" marB="29116" anchor="ctr">
                    <a:lnL>
                      <a:noFill/>
                    </a:lnL>
                    <a:lnR>
                      <a:noFill/>
                    </a:lnR>
                    <a:lnT>
                      <a:noFill/>
                    </a:lnT>
                    <a:lnB>
                      <a:noFill/>
                    </a:lnB>
                    <a:noFill/>
                  </a:tcPr>
                </a:tc>
                <a:tc>
                  <a:txBody>
                    <a:bodyPr/>
                    <a:lstStyle/>
                    <a:p>
                      <a:pPr marL="171450" indent="-171450">
                        <a:buFontTx/>
                        <a:buChar char="-"/>
                      </a:pPr>
                      <a:r>
                        <a:rPr lang="en-US" sz="900"/>
                        <a:t>Dependency on Imported ELS Cotton: Affects economic self-reliance</a:t>
                      </a:r>
                    </a:p>
                    <a:p>
                      <a:pPr marL="171450" indent="-171450">
                        <a:buFontTx/>
                        <a:buChar char="-"/>
                      </a:pPr>
                      <a:r>
                        <a:rPr lang="en-US" sz="900"/>
                        <a:t>Economic Challenges: High electricity costs and initial capital investment in hydroponics</a:t>
                      </a:r>
                    </a:p>
                    <a:p>
                      <a:pPr marL="171450" indent="-171450">
                        <a:buFontTx/>
                        <a:buChar char="-"/>
                      </a:pPr>
                      <a:r>
                        <a:rPr lang="en-US" sz="900"/>
                        <a:t>Resource Inefficiency: Excessive water and fertilizer use in traditional farming.</a:t>
                      </a:r>
                    </a:p>
                  </a:txBody>
                  <a:tcPr marL="58232" marR="58232" marT="29116" marB="29116" anchor="ctr">
                    <a:lnL>
                      <a:noFill/>
                    </a:lnL>
                    <a:lnR>
                      <a:noFill/>
                    </a:lnR>
                    <a:lnT>
                      <a:noFill/>
                    </a:lnT>
                    <a:lnB>
                      <a:noFill/>
                    </a:lnB>
                    <a:noFill/>
                  </a:tcPr>
                </a:tc>
                <a:extLst>
                  <a:ext uri="{0D108BD9-81ED-4DB2-BD59-A6C34878D82A}">
                    <a16:rowId xmlns:a16="http://schemas.microsoft.com/office/drawing/2014/main" val="1752666025"/>
                  </a:ext>
                </a:extLst>
              </a:tr>
              <a:tr h="905679">
                <a:tc>
                  <a:txBody>
                    <a:bodyPr/>
                    <a:lstStyle/>
                    <a:p>
                      <a:r>
                        <a:rPr lang="en-IN" sz="900" b="1"/>
                        <a:t>Solution</a:t>
                      </a:r>
                      <a:endParaRPr lang="en-IN" sz="900"/>
                    </a:p>
                  </a:txBody>
                  <a:tcPr marL="58232" marR="58232" marT="29116" marB="29116" anchor="ctr">
                    <a:lnL>
                      <a:noFill/>
                    </a:lnL>
                    <a:lnR>
                      <a:noFill/>
                    </a:lnR>
                    <a:lnT>
                      <a:noFill/>
                    </a:lnT>
                    <a:lnB>
                      <a:noFill/>
                    </a:lnB>
                    <a:noFill/>
                  </a:tcPr>
                </a:tc>
                <a:tc>
                  <a:txBody>
                    <a:bodyPr/>
                    <a:lstStyle/>
                    <a:p>
                      <a:pPr marL="171450" indent="-171450">
                        <a:buFontTx/>
                        <a:buChar char="-"/>
                      </a:pPr>
                      <a:r>
                        <a:rPr lang="en-US" sz="900" b="1" dirty="0"/>
                        <a:t>Dual-Crop System</a:t>
                      </a:r>
                    </a:p>
                    <a:p>
                      <a:pPr marL="171450" indent="-171450">
                        <a:buFontTx/>
                        <a:buChar char="-"/>
                      </a:pPr>
                      <a:r>
                        <a:rPr lang="en-US" sz="900" dirty="0"/>
                        <a:t>- Pima Cotton (June – December)- Cucumbers (January - June)</a:t>
                      </a:r>
                    </a:p>
                    <a:p>
                      <a:pPr marL="171450" indent="-171450">
                        <a:buFontTx/>
                        <a:buChar char="-"/>
                      </a:pPr>
                      <a:r>
                        <a:rPr lang="en-US" sz="900" dirty="0"/>
                        <a:t>- Ensures year-round productivity and offsets electricity costs.- Increase domestic ELS cotton production to reduce import dependency.</a:t>
                      </a:r>
                    </a:p>
                  </a:txBody>
                  <a:tcPr marL="58232" marR="58232" marT="29116" marB="29116" anchor="ctr">
                    <a:lnL>
                      <a:noFill/>
                    </a:lnL>
                    <a:lnR>
                      <a:noFill/>
                    </a:lnR>
                    <a:lnT>
                      <a:noFill/>
                    </a:lnT>
                    <a:lnB>
                      <a:noFill/>
                    </a:lnB>
                    <a:noFill/>
                  </a:tcPr>
                </a:tc>
                <a:extLst>
                  <a:ext uri="{0D108BD9-81ED-4DB2-BD59-A6C34878D82A}">
                    <a16:rowId xmlns:a16="http://schemas.microsoft.com/office/drawing/2014/main" val="505108030"/>
                  </a:ext>
                </a:extLst>
              </a:tr>
              <a:tr h="1573021">
                <a:tc>
                  <a:txBody>
                    <a:bodyPr/>
                    <a:lstStyle/>
                    <a:p>
                      <a:r>
                        <a:rPr lang="en-IN" sz="900" b="1"/>
                        <a:t>Alignment with UN SDGs</a:t>
                      </a:r>
                      <a:endParaRPr lang="en-IN" sz="900"/>
                    </a:p>
                  </a:txBody>
                  <a:tcPr marL="58232" marR="58232" marT="29116" marB="29116" anchor="ctr">
                    <a:lnL>
                      <a:noFill/>
                    </a:lnL>
                    <a:lnR>
                      <a:noFill/>
                    </a:lnR>
                    <a:lnT>
                      <a:noFill/>
                    </a:lnT>
                    <a:lnB>
                      <a:noFill/>
                    </a:lnB>
                    <a:noFill/>
                  </a:tcPr>
                </a:tc>
                <a:tc>
                  <a:txBody>
                    <a:bodyPr/>
                    <a:lstStyle/>
                    <a:p>
                      <a:pPr marL="171450" indent="-171450">
                        <a:buFontTx/>
                        <a:buChar char="-"/>
                      </a:pPr>
                      <a:r>
                        <a:rPr lang="en-US" sz="900" b="1"/>
                        <a:t>Goal 2: Zero Hunger</a:t>
                      </a:r>
                      <a:r>
                        <a:rPr lang="en-US" sz="900"/>
                        <a:t>: Improved agricultural productivity.-</a:t>
                      </a:r>
                    </a:p>
                    <a:p>
                      <a:pPr marL="171450" indent="-171450">
                        <a:buFontTx/>
                        <a:buChar char="-"/>
                      </a:pPr>
                      <a:r>
                        <a:rPr lang="en-US" sz="900" b="1"/>
                        <a:t>Goal 6: Clean Water and Sanitation</a:t>
                      </a:r>
                      <a:r>
                        <a:rPr lang="en-US" sz="900"/>
                        <a:t>: Hydroponics reduces water usage by 90%.- </a:t>
                      </a:r>
                    </a:p>
                    <a:p>
                      <a:pPr marL="171450" indent="-171450">
                        <a:buFontTx/>
                        <a:buChar char="-"/>
                      </a:pPr>
                      <a:r>
                        <a:rPr lang="en-US" sz="900" b="1"/>
                        <a:t>Goal 7: Affordable and Clean Energy</a:t>
                      </a:r>
                      <a:r>
                        <a:rPr lang="en-US" sz="900"/>
                        <a:t>: Energy-efficient hydroponic systems.-</a:t>
                      </a:r>
                    </a:p>
                    <a:p>
                      <a:pPr marL="171450" indent="-171450">
                        <a:buFontTx/>
                        <a:buChar char="-"/>
                      </a:pPr>
                      <a:r>
                        <a:rPr lang="en-US" sz="900" b="1"/>
                        <a:t>Goal 8: Decent Work and Economic Growth</a:t>
                      </a:r>
                      <a:r>
                        <a:rPr lang="en-US" sz="900"/>
                        <a:t>: Stable income for farmers.- </a:t>
                      </a:r>
                    </a:p>
                    <a:p>
                      <a:pPr marL="171450" indent="-171450">
                        <a:buFontTx/>
                        <a:buChar char="-"/>
                      </a:pPr>
                      <a:r>
                        <a:rPr lang="en-US" sz="900" b="1"/>
                        <a:t>Goal 12: Responsible Consumption and Production</a:t>
                      </a:r>
                      <a:r>
                        <a:rPr lang="en-US" sz="900"/>
                        <a:t>: Efficient resource use.</a:t>
                      </a:r>
                    </a:p>
                  </a:txBody>
                  <a:tcPr marL="58232" marR="58232" marT="29116" marB="29116" anchor="ctr">
                    <a:lnL>
                      <a:noFill/>
                    </a:lnL>
                    <a:lnR>
                      <a:noFill/>
                    </a:lnR>
                    <a:lnT>
                      <a:noFill/>
                    </a:lnT>
                    <a:lnB>
                      <a:noFill/>
                    </a:lnB>
                    <a:noFill/>
                  </a:tcPr>
                </a:tc>
                <a:extLst>
                  <a:ext uri="{0D108BD9-81ED-4DB2-BD59-A6C34878D82A}">
                    <a16:rowId xmlns:a16="http://schemas.microsoft.com/office/drawing/2014/main" val="434837051"/>
                  </a:ext>
                </a:extLst>
              </a:tr>
              <a:tr h="572007">
                <a:tc>
                  <a:txBody>
                    <a:bodyPr/>
                    <a:lstStyle/>
                    <a:p>
                      <a:r>
                        <a:rPr lang="en-IN" sz="900" b="1"/>
                        <a:t>Call to Action</a:t>
                      </a:r>
                      <a:endParaRPr lang="en-IN" sz="900"/>
                    </a:p>
                  </a:txBody>
                  <a:tcPr marL="58232" marR="58232" marT="29116" marB="29116" anchor="ctr">
                    <a:lnL>
                      <a:noFill/>
                    </a:lnL>
                    <a:lnR>
                      <a:noFill/>
                    </a:lnR>
                    <a:lnT>
                      <a:noFill/>
                    </a:lnT>
                    <a:lnB>
                      <a:noFill/>
                    </a:lnB>
                    <a:noFill/>
                  </a:tcPr>
                </a:tc>
                <a:tc>
                  <a:txBody>
                    <a:bodyPr/>
                    <a:lstStyle/>
                    <a:p>
                      <a:r>
                        <a:rPr lang="en-US" sz="900" dirty="0"/>
                        <a:t>- Secure funding from NABARD to overcome financial hurdles and demonstrate a sustainable model for hydroponic farming.</a:t>
                      </a:r>
                    </a:p>
                  </a:txBody>
                  <a:tcPr marL="58232" marR="58232" marT="29116" marB="29116" anchor="ctr">
                    <a:lnL>
                      <a:noFill/>
                    </a:lnL>
                    <a:lnR>
                      <a:noFill/>
                    </a:lnR>
                    <a:lnT>
                      <a:noFill/>
                    </a:lnT>
                    <a:lnB>
                      <a:noFill/>
                    </a:lnB>
                    <a:noFill/>
                  </a:tcPr>
                </a:tc>
                <a:extLst>
                  <a:ext uri="{0D108BD9-81ED-4DB2-BD59-A6C34878D82A}">
                    <a16:rowId xmlns:a16="http://schemas.microsoft.com/office/drawing/2014/main" val="2679156714"/>
                  </a:ext>
                </a:extLst>
              </a:tr>
            </a:tbl>
          </a:graphicData>
        </a:graphic>
      </p:graphicFrame>
      <p:sp>
        <p:nvSpPr>
          <p:cNvPr id="6" name="TextBox 9">
            <a:extLst>
              <a:ext uri="{FF2B5EF4-FFF2-40B4-BE49-F238E27FC236}">
                <a16:creationId xmlns:a16="http://schemas.microsoft.com/office/drawing/2014/main" id="{3AEC26EF-FC0D-DDD1-71DB-A9AE34F57FB5}"/>
              </a:ext>
            </a:extLst>
          </p:cNvPr>
          <p:cNvSpPr txBox="1"/>
          <p:nvPr/>
        </p:nvSpPr>
        <p:spPr>
          <a:xfrm>
            <a:off x="0" y="682583"/>
            <a:ext cx="9144000" cy="276999"/>
          </a:xfrm>
          <a:prstGeom prst="rect">
            <a:avLst/>
          </a:prstGeom>
        </p:spPr>
        <p:txBody>
          <a:bodyPr wrap="square" lIns="0" tIns="0" rIns="0" bIns="0" rtlCol="0" anchor="t">
            <a:spAutoFit/>
          </a:bodyPr>
          <a:lstStyle/>
          <a:p>
            <a:pPr algn="ctr">
              <a:spcBef>
                <a:spcPct val="0"/>
              </a:spcBef>
            </a:pPr>
            <a:r>
              <a:rPr lang="en-US" sz="1800" b="1" dirty="0">
                <a:solidFill>
                  <a:srgbClr val="00BF63"/>
                </a:solidFill>
                <a:latin typeface="League Spartan"/>
                <a:ea typeface="League Spartan"/>
                <a:cs typeface="League Spartan"/>
                <a:sym typeface="League Spartan"/>
              </a:rPr>
              <a:t>Problem Statement</a:t>
            </a:r>
          </a:p>
        </p:txBody>
      </p:sp>
    </p:spTree>
    <p:extLst>
      <p:ext uri="{BB962C8B-B14F-4D97-AF65-F5344CB8AC3E}">
        <p14:creationId xmlns:p14="http://schemas.microsoft.com/office/powerpoint/2010/main" val="3049070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3" name="Google Shape;63;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4" name="Google Shape;64;p14"/>
          <p:cNvPicPr preferRelativeResize="0"/>
          <p:nvPr/>
        </p:nvPicPr>
        <p:blipFill rotWithShape="1">
          <a:blip r:embed="rId3">
            <a:alphaModFix/>
          </a:blip>
          <a:srcRect/>
          <a:stretch/>
        </p:blipFill>
        <p:spPr>
          <a:xfrm>
            <a:off x="0" y="0"/>
            <a:ext cx="9144000" cy="5145935"/>
          </a:xfrm>
          <a:prstGeom prst="rect">
            <a:avLst/>
          </a:prstGeom>
          <a:noFill/>
          <a:ln>
            <a:noFill/>
          </a:ln>
        </p:spPr>
      </p:pic>
      <p:sp>
        <p:nvSpPr>
          <p:cNvPr id="65" name="Google Shape;65;p14"/>
          <p:cNvSpPr txBox="1"/>
          <p:nvPr/>
        </p:nvSpPr>
        <p:spPr>
          <a:xfrm>
            <a:off x="158825" y="904075"/>
            <a:ext cx="8747700" cy="58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India, Despite being amongst the largest producers of Cotton, has to import High-Quality cotton from USA, Australia, Peru and other countries. The country has immense potential to be exporter of High Quality cotton. Farmer’s of our country are losing substantial opportunities as they are unable to grow Internationally recognized Cotton varieties.</a:t>
            </a:r>
          </a:p>
          <a:p>
            <a:pPr marL="0" lvl="0" indent="0" algn="l" rtl="0">
              <a:spcBef>
                <a:spcPts val="0"/>
              </a:spcBef>
              <a:spcAft>
                <a:spcPts val="0"/>
              </a:spcAft>
              <a:buNone/>
            </a:pPr>
            <a:endParaRPr lang="en-GB" sz="1800" dirty="0"/>
          </a:p>
          <a:p>
            <a:pPr marL="0" lvl="0" indent="0" algn="l" rtl="0">
              <a:spcBef>
                <a:spcPts val="0"/>
              </a:spcBef>
              <a:spcAft>
                <a:spcPts val="0"/>
              </a:spcAft>
              <a:buNone/>
            </a:pPr>
            <a:r>
              <a:rPr lang="en-GB" sz="1800" dirty="0"/>
              <a:t>However, going International variety of cotton is difficult in the climatic conditions of India.</a:t>
            </a:r>
          </a:p>
          <a:p>
            <a:pPr marL="0" lvl="0" indent="0" algn="l" rtl="0">
              <a:spcBef>
                <a:spcPts val="0"/>
              </a:spcBef>
              <a:spcAft>
                <a:spcPts val="0"/>
              </a:spcAft>
              <a:buNone/>
            </a:pPr>
            <a:endParaRPr lang="en-GB" sz="1800" dirty="0"/>
          </a:p>
          <a:p>
            <a:pPr marL="0" lvl="0" indent="0" algn="l" rtl="0">
              <a:spcBef>
                <a:spcPts val="0"/>
              </a:spcBef>
              <a:spcAft>
                <a:spcPts val="0"/>
              </a:spcAft>
              <a:buNone/>
            </a:pPr>
            <a:r>
              <a:rPr lang="en-US" sz="1800" b="1" dirty="0"/>
              <a:t>By Growing Cotton in a controlled environment (Hydroponically), we will be able to manufacture cotton of the highest quality to meet both domestic and International demand.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1" name="Google Shape;71;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72" name="Google Shape;72;p15"/>
          <p:cNvPicPr preferRelativeResize="0"/>
          <p:nvPr/>
        </p:nvPicPr>
        <p:blipFill rotWithShape="1">
          <a:blip r:embed="rId3">
            <a:alphaModFix/>
          </a:blip>
          <a:srcRect/>
          <a:stretch/>
        </p:blipFill>
        <p:spPr>
          <a:xfrm>
            <a:off x="0" y="0"/>
            <a:ext cx="9144000" cy="5145935"/>
          </a:xfrm>
          <a:prstGeom prst="rect">
            <a:avLst/>
          </a:prstGeom>
          <a:noFill/>
          <a:ln>
            <a:noFill/>
          </a:ln>
        </p:spPr>
      </p:pic>
      <p:sp>
        <p:nvSpPr>
          <p:cNvPr id="73" name="Google Shape;73;p15"/>
          <p:cNvSpPr txBox="1"/>
          <p:nvPr/>
        </p:nvSpPr>
        <p:spPr>
          <a:xfrm>
            <a:off x="158825" y="904075"/>
            <a:ext cx="8747700" cy="586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dirty="0"/>
              <a:t>How different is it from any of the other existing ideas?</a:t>
            </a:r>
          </a:p>
          <a:p>
            <a:pPr marL="114300" lvl="0" algn="l" rtl="0">
              <a:spcBef>
                <a:spcPts val="0"/>
              </a:spcBef>
              <a:spcAft>
                <a:spcPts val="0"/>
              </a:spcAft>
              <a:buSzPts val="1800"/>
            </a:pPr>
            <a:r>
              <a:rPr lang="en-US" sz="1800" dirty="0"/>
              <a:t>The Hydroponic idea uses the functionality of controlled environment to mitigate climate impact, uses precision agriculture technique and Aides in the reduction of water by up to 95%. </a:t>
            </a:r>
          </a:p>
          <a:p>
            <a:pPr marL="114300" lvl="0" algn="l" rtl="0">
              <a:spcBef>
                <a:spcPts val="0"/>
              </a:spcBef>
              <a:spcAft>
                <a:spcPts val="0"/>
              </a:spcAft>
              <a:buSzPts val="1800"/>
            </a:pPr>
            <a:endParaRPr lang="en-US" sz="1800" dirty="0"/>
          </a:p>
          <a:p>
            <a:pPr marL="457200" lvl="0" indent="-342900" algn="l" rtl="0">
              <a:spcBef>
                <a:spcPts val="0"/>
              </a:spcBef>
              <a:spcAft>
                <a:spcPts val="0"/>
              </a:spcAft>
              <a:buSzPts val="1800"/>
              <a:buChar char="●"/>
            </a:pPr>
            <a:r>
              <a:rPr lang="en-US" sz="1800" dirty="0"/>
              <a:t>How will it be able to solve the problem?</a:t>
            </a:r>
          </a:p>
          <a:p>
            <a:pPr marL="114300" lvl="0" algn="l" rtl="0">
              <a:spcBef>
                <a:spcPts val="0"/>
              </a:spcBef>
              <a:spcAft>
                <a:spcPts val="0"/>
              </a:spcAft>
              <a:buSzPts val="1800"/>
            </a:pPr>
            <a:r>
              <a:rPr lang="en-US" sz="1800" dirty="0"/>
              <a:t>The hydroponic system is compliant with UN Sustainable Development goals 2030. It reduced Carbon footprint and promotes sustainable agriculture practices.</a:t>
            </a:r>
          </a:p>
          <a:p>
            <a:pPr marL="114300" lvl="0" algn="l" rtl="0">
              <a:spcBef>
                <a:spcPts val="0"/>
              </a:spcBef>
              <a:spcAft>
                <a:spcPts val="0"/>
              </a:spcAft>
              <a:buSzPts val="1800"/>
            </a:pPr>
            <a:endParaRPr lang="en-US" sz="1800" dirty="0"/>
          </a:p>
          <a:p>
            <a:pPr marL="457200" lvl="0" indent="-342900" algn="l" rtl="0">
              <a:spcBef>
                <a:spcPts val="0"/>
              </a:spcBef>
              <a:spcAft>
                <a:spcPts val="0"/>
              </a:spcAft>
              <a:buSzPts val="1800"/>
              <a:buChar char="●"/>
            </a:pPr>
            <a:r>
              <a:rPr lang="en-US" sz="1800" dirty="0"/>
              <a:t>USP of the proposed solution</a:t>
            </a:r>
          </a:p>
          <a:p>
            <a:pPr marL="114300" lvl="0" algn="l" rtl="0">
              <a:spcBef>
                <a:spcPts val="0"/>
              </a:spcBef>
              <a:spcAft>
                <a:spcPts val="0"/>
              </a:spcAft>
              <a:buSzPts val="1800"/>
            </a:pPr>
            <a:r>
              <a:rPr lang="en-US" sz="1800" dirty="0"/>
              <a:t>Growing of the highest quality cotton produce in India (Which can be exported outside India)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0" name="Google Shape;80;p16"/>
          <p:cNvPicPr preferRelativeResize="0"/>
          <p:nvPr/>
        </p:nvPicPr>
        <p:blipFill rotWithShape="1">
          <a:blip r:embed="rId3">
            <a:alphaModFix/>
          </a:blip>
          <a:srcRect/>
          <a:stretch/>
        </p:blipFill>
        <p:spPr>
          <a:xfrm>
            <a:off x="0" y="0"/>
            <a:ext cx="9144000" cy="5145935"/>
          </a:xfrm>
          <a:prstGeom prst="rect">
            <a:avLst/>
          </a:prstGeom>
          <a:noFill/>
          <a:ln>
            <a:noFill/>
          </a:ln>
        </p:spPr>
      </p:pic>
      <p:pic>
        <p:nvPicPr>
          <p:cNvPr id="6" name="Picture 5">
            <a:extLst>
              <a:ext uri="{FF2B5EF4-FFF2-40B4-BE49-F238E27FC236}">
                <a16:creationId xmlns:a16="http://schemas.microsoft.com/office/drawing/2014/main" id="{C3BCF521-397B-C287-8F59-6718BCBF230C}"/>
              </a:ext>
            </a:extLst>
          </p:cNvPr>
          <p:cNvPicPr>
            <a:picLocks noChangeAspect="1"/>
          </p:cNvPicPr>
          <p:nvPr/>
        </p:nvPicPr>
        <p:blipFill rotWithShape="1">
          <a:blip r:embed="rId4"/>
          <a:srcRect l="994" t="2769" r="-1" b="1713"/>
          <a:stretch/>
        </p:blipFill>
        <p:spPr>
          <a:xfrm>
            <a:off x="710890" y="821410"/>
            <a:ext cx="7722219" cy="42155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87" name="Google Shape;87;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8" name="Google Shape;88;p17"/>
          <p:cNvPicPr preferRelativeResize="0"/>
          <p:nvPr/>
        </p:nvPicPr>
        <p:blipFill rotWithShape="1">
          <a:blip r:embed="rId3">
            <a:alphaModFix/>
          </a:blip>
          <a:srcRect/>
          <a:stretch/>
        </p:blipFill>
        <p:spPr>
          <a:xfrm>
            <a:off x="-84608" y="0"/>
            <a:ext cx="9144000" cy="5145935"/>
          </a:xfrm>
          <a:prstGeom prst="rect">
            <a:avLst/>
          </a:prstGeom>
          <a:noFill/>
          <a:ln>
            <a:noFill/>
          </a:ln>
        </p:spPr>
      </p:pic>
      <p:pic>
        <p:nvPicPr>
          <p:cNvPr id="8" name="Picture 7">
            <a:extLst>
              <a:ext uri="{FF2B5EF4-FFF2-40B4-BE49-F238E27FC236}">
                <a16:creationId xmlns:a16="http://schemas.microsoft.com/office/drawing/2014/main" id="{35551AC9-921B-1754-30F1-8E46138DE7F8}"/>
              </a:ext>
            </a:extLst>
          </p:cNvPr>
          <p:cNvPicPr>
            <a:picLocks noChangeAspect="1"/>
          </p:cNvPicPr>
          <p:nvPr/>
        </p:nvPicPr>
        <p:blipFill rotWithShape="1">
          <a:blip r:embed="rId4"/>
          <a:srcRect b="6817"/>
          <a:stretch/>
        </p:blipFill>
        <p:spPr>
          <a:xfrm>
            <a:off x="3888183" y="1490575"/>
            <a:ext cx="5096992" cy="3337717"/>
          </a:xfrm>
          <a:prstGeom prst="rect">
            <a:avLst/>
          </a:prstGeom>
        </p:spPr>
      </p:pic>
      <p:sp>
        <p:nvSpPr>
          <p:cNvPr id="9" name="Rectangle 8">
            <a:extLst>
              <a:ext uri="{FF2B5EF4-FFF2-40B4-BE49-F238E27FC236}">
                <a16:creationId xmlns:a16="http://schemas.microsoft.com/office/drawing/2014/main" id="{F8CEEDC5-4580-29B2-C35E-49C2835C14D3}"/>
              </a:ext>
            </a:extLst>
          </p:cNvPr>
          <p:cNvSpPr/>
          <p:nvPr/>
        </p:nvSpPr>
        <p:spPr>
          <a:xfrm>
            <a:off x="5111929" y="1386739"/>
            <a:ext cx="3969835" cy="2815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OPTION II – CAPEX heavy hydroponics</a:t>
            </a:r>
            <a:endParaRPr lang="en-IN"/>
          </a:p>
        </p:txBody>
      </p:sp>
      <p:sp>
        <p:nvSpPr>
          <p:cNvPr id="10" name="Rectangle 9">
            <a:extLst>
              <a:ext uri="{FF2B5EF4-FFF2-40B4-BE49-F238E27FC236}">
                <a16:creationId xmlns:a16="http://schemas.microsoft.com/office/drawing/2014/main" id="{13F88037-54FB-4138-3A38-A27EED5A2327}"/>
              </a:ext>
            </a:extLst>
          </p:cNvPr>
          <p:cNvSpPr/>
          <p:nvPr/>
        </p:nvSpPr>
        <p:spPr>
          <a:xfrm>
            <a:off x="495967" y="1386740"/>
            <a:ext cx="4321761" cy="2815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OPTION I – Traditional Hydroponic System</a:t>
            </a:r>
            <a:endParaRPr lang="en-IN"/>
          </a:p>
        </p:txBody>
      </p:sp>
      <p:pic>
        <p:nvPicPr>
          <p:cNvPr id="11" name="Picture 10" descr="A diagram of a plant growing&#10;&#10;Description automatically generated">
            <a:extLst>
              <a:ext uri="{FF2B5EF4-FFF2-40B4-BE49-F238E27FC236}">
                <a16:creationId xmlns:a16="http://schemas.microsoft.com/office/drawing/2014/main" id="{03DA7F7A-5BA1-52F0-2B44-F0A865A80003}"/>
              </a:ext>
            </a:extLst>
          </p:cNvPr>
          <p:cNvPicPr>
            <a:picLocks noChangeAspect="1"/>
          </p:cNvPicPr>
          <p:nvPr/>
        </p:nvPicPr>
        <p:blipFill>
          <a:blip r:embed="rId5"/>
          <a:stretch>
            <a:fillRect/>
          </a:stretch>
        </p:blipFill>
        <p:spPr>
          <a:xfrm>
            <a:off x="0" y="1745293"/>
            <a:ext cx="4321761" cy="3066425"/>
          </a:xfrm>
          <a:prstGeom prst="rect">
            <a:avLst/>
          </a:prstGeom>
        </p:spPr>
      </p:pic>
      <p:sp>
        <p:nvSpPr>
          <p:cNvPr id="2" name="TextBox 9">
            <a:extLst>
              <a:ext uri="{FF2B5EF4-FFF2-40B4-BE49-F238E27FC236}">
                <a16:creationId xmlns:a16="http://schemas.microsoft.com/office/drawing/2014/main" id="{8E4859A4-40D5-F11E-C2EE-27C6D56112B0}"/>
              </a:ext>
            </a:extLst>
          </p:cNvPr>
          <p:cNvSpPr txBox="1"/>
          <p:nvPr/>
        </p:nvSpPr>
        <p:spPr>
          <a:xfrm>
            <a:off x="0" y="891809"/>
            <a:ext cx="9144000" cy="276999"/>
          </a:xfrm>
          <a:prstGeom prst="rect">
            <a:avLst/>
          </a:prstGeom>
        </p:spPr>
        <p:txBody>
          <a:bodyPr wrap="square" lIns="0" tIns="0" rIns="0" bIns="0" rtlCol="0" anchor="t">
            <a:spAutoFit/>
          </a:bodyPr>
          <a:lstStyle/>
          <a:p>
            <a:pPr algn="ctr">
              <a:spcBef>
                <a:spcPct val="0"/>
              </a:spcBef>
            </a:pPr>
            <a:r>
              <a:rPr lang="en-US" sz="1800" b="1" dirty="0">
                <a:solidFill>
                  <a:srgbClr val="00BF63"/>
                </a:solidFill>
                <a:latin typeface="League Spartan"/>
                <a:ea typeface="League Spartan"/>
                <a:cs typeface="League Spartan"/>
                <a:sym typeface="League Spartan"/>
              </a:rPr>
              <a:t>Process flow diagram  &amp; Architecture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1" name="Google Shape;111;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12" name="Google Shape;112;p20"/>
          <p:cNvPicPr preferRelativeResize="0"/>
          <p:nvPr/>
        </p:nvPicPr>
        <p:blipFill rotWithShape="1">
          <a:blip r:embed="rId3">
            <a:alphaModFix/>
          </a:blip>
          <a:srcRect/>
          <a:stretch/>
        </p:blipFill>
        <p:spPr>
          <a:xfrm>
            <a:off x="0" y="0"/>
            <a:ext cx="9144000" cy="5145935"/>
          </a:xfrm>
          <a:prstGeom prst="rect">
            <a:avLst/>
          </a:prstGeom>
          <a:noFill/>
          <a:ln>
            <a:noFill/>
          </a:ln>
        </p:spPr>
      </p:pic>
      <p:sp>
        <p:nvSpPr>
          <p:cNvPr id="113" name="Google Shape;113;p20"/>
          <p:cNvSpPr txBox="1"/>
          <p:nvPr/>
        </p:nvSpPr>
        <p:spPr>
          <a:xfrm>
            <a:off x="158825" y="904075"/>
            <a:ext cx="8747700" cy="58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Technologies to be used in the solution</a:t>
            </a:r>
            <a:endParaRPr sz="1800"/>
          </a:p>
        </p:txBody>
      </p:sp>
      <p:sp>
        <p:nvSpPr>
          <p:cNvPr id="2" name="TextBox 1">
            <a:extLst>
              <a:ext uri="{FF2B5EF4-FFF2-40B4-BE49-F238E27FC236}">
                <a16:creationId xmlns:a16="http://schemas.microsoft.com/office/drawing/2014/main" id="{5977DA77-3BFA-FAE4-4AE2-F2916B6598C3}"/>
              </a:ext>
            </a:extLst>
          </p:cNvPr>
          <p:cNvSpPr txBox="1"/>
          <p:nvPr/>
        </p:nvSpPr>
        <p:spPr>
          <a:xfrm>
            <a:off x="237483" y="1770875"/>
            <a:ext cx="2724578" cy="1815882"/>
          </a:xfrm>
          <a:prstGeom prst="rect">
            <a:avLst/>
          </a:prstGeom>
          <a:noFill/>
        </p:spPr>
        <p:txBody>
          <a:bodyPr wrap="square" rtlCol="0">
            <a:spAutoFit/>
          </a:bodyPr>
          <a:lstStyle/>
          <a:p>
            <a:pPr marL="285750" indent="-285750">
              <a:buFont typeface="Arial" panose="020B0604020202020204" pitchFamily="34" charset="0"/>
              <a:buChar char="•"/>
            </a:pPr>
            <a:r>
              <a:rPr lang="en-US"/>
              <a:t>Hydroponics with grow slabs</a:t>
            </a:r>
          </a:p>
          <a:p>
            <a:pPr marL="285750" indent="-285750">
              <a:buFont typeface="Arial" panose="020B0604020202020204" pitchFamily="34" charset="0"/>
              <a:buChar char="•"/>
            </a:pPr>
            <a:r>
              <a:rPr lang="en-US"/>
              <a:t>Artificial ventilation systems</a:t>
            </a:r>
          </a:p>
          <a:p>
            <a:pPr marL="285750" indent="-285750">
              <a:buFont typeface="Arial" panose="020B0604020202020204" pitchFamily="34" charset="0"/>
              <a:buChar char="•"/>
            </a:pPr>
            <a:r>
              <a:rPr lang="en-US"/>
              <a:t>Grow light mechanisms</a:t>
            </a:r>
          </a:p>
          <a:p>
            <a:pPr marL="285750" indent="-285750">
              <a:buFont typeface="Arial" panose="020B0604020202020204" pitchFamily="34" charset="0"/>
              <a:buChar char="•"/>
            </a:pPr>
            <a:r>
              <a:rPr lang="en-US"/>
              <a:t>Automated Nutrition feeder</a:t>
            </a:r>
          </a:p>
          <a:p>
            <a:pPr marL="285750" indent="-285750">
              <a:buFont typeface="Arial" panose="020B0604020202020204" pitchFamily="34" charset="0"/>
              <a:buChar char="•"/>
            </a:pPr>
            <a:r>
              <a:rPr lang="en-IN"/>
              <a:t>RO systems</a:t>
            </a:r>
          </a:p>
          <a:p>
            <a:pPr marL="285750" indent="-285750">
              <a:buFont typeface="Arial" panose="020B0604020202020204" pitchFamily="34" charset="0"/>
              <a:buChar char="•"/>
            </a:pPr>
            <a:r>
              <a:rPr lang="en-IN" err="1"/>
              <a:t>Foggers</a:t>
            </a:r>
            <a:endParaRPr lang="en-IN"/>
          </a:p>
          <a:p>
            <a:pPr marL="285750" indent="-285750">
              <a:buFont typeface="Arial" panose="020B0604020202020204" pitchFamily="34" charset="0"/>
              <a:buChar char="•"/>
            </a:pPr>
            <a:r>
              <a:rPr lang="en-IN"/>
              <a:t>Drippers</a:t>
            </a:r>
          </a:p>
          <a:p>
            <a:pPr marL="285750" indent="-285750">
              <a:buFont typeface="Arial" panose="020B0604020202020204" pitchFamily="34" charset="0"/>
              <a:buChar char="•"/>
            </a:pPr>
            <a:r>
              <a:rPr lang="en-IN"/>
              <a:t>Humidifiers</a:t>
            </a:r>
          </a:p>
        </p:txBody>
      </p:sp>
      <p:pic>
        <p:nvPicPr>
          <p:cNvPr id="4" name="Picture 3">
            <a:extLst>
              <a:ext uri="{FF2B5EF4-FFF2-40B4-BE49-F238E27FC236}">
                <a16:creationId xmlns:a16="http://schemas.microsoft.com/office/drawing/2014/main" id="{93E81569-B376-7623-D552-D3200D932B2C}"/>
              </a:ext>
            </a:extLst>
          </p:cNvPr>
          <p:cNvPicPr>
            <a:picLocks noChangeAspect="1"/>
          </p:cNvPicPr>
          <p:nvPr/>
        </p:nvPicPr>
        <p:blipFill>
          <a:blip r:embed="rId4"/>
          <a:stretch>
            <a:fillRect/>
          </a:stretch>
        </p:blipFill>
        <p:spPr>
          <a:xfrm>
            <a:off x="3364456" y="1367577"/>
            <a:ext cx="5303759" cy="34934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9" name="Google Shape;119;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20" name="Google Shape;120;p21"/>
          <p:cNvPicPr preferRelativeResize="0"/>
          <p:nvPr/>
        </p:nvPicPr>
        <p:blipFill rotWithShape="1">
          <a:blip r:embed="rId3">
            <a:alphaModFix/>
          </a:blip>
          <a:srcRect/>
          <a:stretch/>
        </p:blipFill>
        <p:spPr>
          <a:xfrm>
            <a:off x="0" y="0"/>
            <a:ext cx="9144000" cy="5145935"/>
          </a:xfrm>
          <a:prstGeom prst="rect">
            <a:avLst/>
          </a:prstGeom>
          <a:noFill/>
          <a:ln>
            <a:noFill/>
          </a:ln>
        </p:spPr>
      </p:pic>
      <p:sp>
        <p:nvSpPr>
          <p:cNvPr id="3" name="TextBox 9">
            <a:extLst>
              <a:ext uri="{FF2B5EF4-FFF2-40B4-BE49-F238E27FC236}">
                <a16:creationId xmlns:a16="http://schemas.microsoft.com/office/drawing/2014/main" id="{B66E1416-E2B9-D17E-63B8-2F54C4A78599}"/>
              </a:ext>
            </a:extLst>
          </p:cNvPr>
          <p:cNvSpPr txBox="1"/>
          <p:nvPr/>
        </p:nvSpPr>
        <p:spPr>
          <a:xfrm>
            <a:off x="0" y="682583"/>
            <a:ext cx="9144000" cy="276999"/>
          </a:xfrm>
          <a:prstGeom prst="rect">
            <a:avLst/>
          </a:prstGeom>
        </p:spPr>
        <p:txBody>
          <a:bodyPr wrap="square" lIns="0" tIns="0" rIns="0" bIns="0" rtlCol="0" anchor="t">
            <a:spAutoFit/>
          </a:bodyPr>
          <a:lstStyle/>
          <a:p>
            <a:pPr algn="ctr">
              <a:spcBef>
                <a:spcPct val="0"/>
              </a:spcBef>
            </a:pPr>
            <a:r>
              <a:rPr lang="en-US" sz="1800" b="1" dirty="0">
                <a:solidFill>
                  <a:srgbClr val="00BF63"/>
                </a:solidFill>
                <a:latin typeface="League Spartan"/>
                <a:ea typeface="League Spartan"/>
                <a:cs typeface="League Spartan"/>
                <a:sym typeface="League Spartan"/>
              </a:rPr>
              <a:t>FINANCIAL ANALYSIS OF INDIVIDUAL FARM</a:t>
            </a:r>
          </a:p>
        </p:txBody>
      </p:sp>
      <p:pic>
        <p:nvPicPr>
          <p:cNvPr id="5" name="Picture 4">
            <a:extLst>
              <a:ext uri="{FF2B5EF4-FFF2-40B4-BE49-F238E27FC236}">
                <a16:creationId xmlns:a16="http://schemas.microsoft.com/office/drawing/2014/main" id="{CA964183-BEC0-050E-3BA9-89D775B7C6AD}"/>
              </a:ext>
            </a:extLst>
          </p:cNvPr>
          <p:cNvPicPr>
            <a:picLocks noChangeAspect="1"/>
          </p:cNvPicPr>
          <p:nvPr/>
        </p:nvPicPr>
        <p:blipFill>
          <a:blip r:embed="rId4"/>
          <a:stretch>
            <a:fillRect/>
          </a:stretch>
        </p:blipFill>
        <p:spPr>
          <a:xfrm>
            <a:off x="325465" y="990578"/>
            <a:ext cx="3394930" cy="1163687"/>
          </a:xfrm>
          <a:prstGeom prst="rect">
            <a:avLst/>
          </a:prstGeom>
        </p:spPr>
      </p:pic>
      <p:pic>
        <p:nvPicPr>
          <p:cNvPr id="9" name="Picture 8">
            <a:extLst>
              <a:ext uri="{FF2B5EF4-FFF2-40B4-BE49-F238E27FC236}">
                <a16:creationId xmlns:a16="http://schemas.microsoft.com/office/drawing/2014/main" id="{A3318C33-7ED8-4F77-B2D0-DD54BCCAF93A}"/>
              </a:ext>
            </a:extLst>
          </p:cNvPr>
          <p:cNvPicPr>
            <a:picLocks noChangeAspect="1"/>
          </p:cNvPicPr>
          <p:nvPr/>
        </p:nvPicPr>
        <p:blipFill rotWithShape="1">
          <a:blip r:embed="rId5"/>
          <a:srcRect t="37026"/>
          <a:stretch/>
        </p:blipFill>
        <p:spPr>
          <a:xfrm>
            <a:off x="346337" y="2200759"/>
            <a:ext cx="6890854" cy="2836190"/>
          </a:xfrm>
          <a:prstGeom prst="rect">
            <a:avLst/>
          </a:prstGeom>
        </p:spPr>
      </p:pic>
      <p:pic>
        <p:nvPicPr>
          <p:cNvPr id="11" name="Picture 10">
            <a:extLst>
              <a:ext uri="{FF2B5EF4-FFF2-40B4-BE49-F238E27FC236}">
                <a16:creationId xmlns:a16="http://schemas.microsoft.com/office/drawing/2014/main" id="{9BBA09E5-C62B-7497-A580-F6857438B621}"/>
              </a:ext>
            </a:extLst>
          </p:cNvPr>
          <p:cNvPicPr>
            <a:picLocks noChangeAspect="1"/>
          </p:cNvPicPr>
          <p:nvPr/>
        </p:nvPicPr>
        <p:blipFill>
          <a:blip r:embed="rId6"/>
          <a:stretch>
            <a:fillRect/>
          </a:stretch>
        </p:blipFill>
        <p:spPr>
          <a:xfrm>
            <a:off x="7394352" y="2372800"/>
            <a:ext cx="1592487" cy="2624352"/>
          </a:xfrm>
          <a:prstGeom prst="rect">
            <a:avLst/>
          </a:prstGeom>
        </p:spPr>
      </p:pic>
      <p:pic>
        <p:nvPicPr>
          <p:cNvPr id="13" name="Picture 12">
            <a:extLst>
              <a:ext uri="{FF2B5EF4-FFF2-40B4-BE49-F238E27FC236}">
                <a16:creationId xmlns:a16="http://schemas.microsoft.com/office/drawing/2014/main" id="{99F7F745-B694-6852-1B20-A372868E9DB4}"/>
              </a:ext>
            </a:extLst>
          </p:cNvPr>
          <p:cNvPicPr>
            <a:picLocks noChangeAspect="1"/>
          </p:cNvPicPr>
          <p:nvPr/>
        </p:nvPicPr>
        <p:blipFill>
          <a:blip r:embed="rId7"/>
          <a:stretch>
            <a:fillRect/>
          </a:stretch>
        </p:blipFill>
        <p:spPr>
          <a:xfrm>
            <a:off x="3735088" y="962470"/>
            <a:ext cx="5155366" cy="125994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9" name="Google Shape;119;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20" name="Google Shape;120;p21"/>
          <p:cNvPicPr preferRelativeResize="0"/>
          <p:nvPr/>
        </p:nvPicPr>
        <p:blipFill rotWithShape="1">
          <a:blip r:embed="rId3">
            <a:alphaModFix/>
          </a:blip>
          <a:srcRect/>
          <a:stretch/>
        </p:blipFill>
        <p:spPr>
          <a:xfrm>
            <a:off x="0" y="0"/>
            <a:ext cx="9144000" cy="5145935"/>
          </a:xfrm>
          <a:prstGeom prst="rect">
            <a:avLst/>
          </a:prstGeom>
          <a:noFill/>
          <a:ln>
            <a:noFill/>
          </a:ln>
        </p:spPr>
      </p:pic>
      <p:sp>
        <p:nvSpPr>
          <p:cNvPr id="3" name="TextBox 9">
            <a:extLst>
              <a:ext uri="{FF2B5EF4-FFF2-40B4-BE49-F238E27FC236}">
                <a16:creationId xmlns:a16="http://schemas.microsoft.com/office/drawing/2014/main" id="{B66E1416-E2B9-D17E-63B8-2F54C4A78599}"/>
              </a:ext>
            </a:extLst>
          </p:cNvPr>
          <p:cNvSpPr txBox="1"/>
          <p:nvPr/>
        </p:nvSpPr>
        <p:spPr>
          <a:xfrm>
            <a:off x="0" y="682583"/>
            <a:ext cx="9144000" cy="276999"/>
          </a:xfrm>
          <a:prstGeom prst="rect">
            <a:avLst/>
          </a:prstGeom>
        </p:spPr>
        <p:txBody>
          <a:bodyPr wrap="square" lIns="0" tIns="0" rIns="0" bIns="0" rtlCol="0" anchor="t">
            <a:spAutoFit/>
          </a:bodyPr>
          <a:lstStyle/>
          <a:p>
            <a:pPr algn="ctr">
              <a:spcBef>
                <a:spcPct val="0"/>
              </a:spcBef>
            </a:pPr>
            <a:r>
              <a:rPr lang="en-US" sz="1800" b="1" dirty="0">
                <a:solidFill>
                  <a:srgbClr val="00BF63"/>
                </a:solidFill>
                <a:latin typeface="League Spartan"/>
                <a:ea typeface="League Spartan"/>
                <a:cs typeface="League Spartan"/>
                <a:sym typeface="League Spartan"/>
              </a:rPr>
              <a:t>FINANCIAL ANALYSIS</a:t>
            </a:r>
          </a:p>
        </p:txBody>
      </p:sp>
      <p:pic>
        <p:nvPicPr>
          <p:cNvPr id="4" name="Picture 3">
            <a:extLst>
              <a:ext uri="{FF2B5EF4-FFF2-40B4-BE49-F238E27FC236}">
                <a16:creationId xmlns:a16="http://schemas.microsoft.com/office/drawing/2014/main" id="{B98DA7F4-5A63-EA62-42B1-7089CBB6EE1D}"/>
              </a:ext>
            </a:extLst>
          </p:cNvPr>
          <p:cNvPicPr>
            <a:picLocks noChangeAspect="1"/>
          </p:cNvPicPr>
          <p:nvPr/>
        </p:nvPicPr>
        <p:blipFill>
          <a:blip r:embed="rId4"/>
          <a:stretch>
            <a:fillRect/>
          </a:stretch>
        </p:blipFill>
        <p:spPr>
          <a:xfrm>
            <a:off x="45073" y="1642165"/>
            <a:ext cx="5805538" cy="3122201"/>
          </a:xfrm>
          <a:prstGeom prst="rect">
            <a:avLst/>
          </a:prstGeom>
        </p:spPr>
      </p:pic>
      <p:pic>
        <p:nvPicPr>
          <p:cNvPr id="7" name="Picture 6">
            <a:extLst>
              <a:ext uri="{FF2B5EF4-FFF2-40B4-BE49-F238E27FC236}">
                <a16:creationId xmlns:a16="http://schemas.microsoft.com/office/drawing/2014/main" id="{3B3C16C6-8D06-3F34-EF80-37BB651EAB3E}"/>
              </a:ext>
            </a:extLst>
          </p:cNvPr>
          <p:cNvPicPr>
            <a:picLocks noChangeAspect="1"/>
          </p:cNvPicPr>
          <p:nvPr/>
        </p:nvPicPr>
        <p:blipFill rotWithShape="1">
          <a:blip r:embed="rId5"/>
          <a:srcRect r="77442" b="-14017"/>
          <a:stretch/>
        </p:blipFill>
        <p:spPr>
          <a:xfrm>
            <a:off x="1664652" y="1416961"/>
            <a:ext cx="445317" cy="255987"/>
          </a:xfrm>
          <a:prstGeom prst="rect">
            <a:avLst/>
          </a:prstGeom>
        </p:spPr>
      </p:pic>
      <p:pic>
        <p:nvPicPr>
          <p:cNvPr id="12" name="Picture 11">
            <a:extLst>
              <a:ext uri="{FF2B5EF4-FFF2-40B4-BE49-F238E27FC236}">
                <a16:creationId xmlns:a16="http://schemas.microsoft.com/office/drawing/2014/main" id="{AE9D1559-41BA-DA7E-0984-584FB8AE1B3B}"/>
              </a:ext>
            </a:extLst>
          </p:cNvPr>
          <p:cNvPicPr>
            <a:picLocks noChangeAspect="1"/>
          </p:cNvPicPr>
          <p:nvPr/>
        </p:nvPicPr>
        <p:blipFill rotWithShape="1">
          <a:blip r:embed="rId5"/>
          <a:srcRect l="84712" t="-24795" r="-1036" b="-14017"/>
          <a:stretch/>
        </p:blipFill>
        <p:spPr>
          <a:xfrm>
            <a:off x="2100028" y="1363751"/>
            <a:ext cx="322258" cy="311655"/>
          </a:xfrm>
          <a:prstGeom prst="rect">
            <a:avLst/>
          </a:prstGeom>
        </p:spPr>
      </p:pic>
      <p:pic>
        <p:nvPicPr>
          <p:cNvPr id="15" name="Picture 14">
            <a:extLst>
              <a:ext uri="{FF2B5EF4-FFF2-40B4-BE49-F238E27FC236}">
                <a16:creationId xmlns:a16="http://schemas.microsoft.com/office/drawing/2014/main" id="{02C1064E-7BEE-BEA2-D920-4D59EEA9A58B}"/>
              </a:ext>
            </a:extLst>
          </p:cNvPr>
          <p:cNvPicPr>
            <a:picLocks noChangeAspect="1"/>
          </p:cNvPicPr>
          <p:nvPr/>
        </p:nvPicPr>
        <p:blipFill>
          <a:blip r:embed="rId6"/>
          <a:stretch>
            <a:fillRect/>
          </a:stretch>
        </p:blipFill>
        <p:spPr>
          <a:xfrm>
            <a:off x="2590798" y="1424711"/>
            <a:ext cx="957240" cy="220250"/>
          </a:xfrm>
          <a:prstGeom prst="rect">
            <a:avLst/>
          </a:prstGeom>
        </p:spPr>
      </p:pic>
      <p:pic>
        <p:nvPicPr>
          <p:cNvPr id="17" name="Picture 16">
            <a:extLst>
              <a:ext uri="{FF2B5EF4-FFF2-40B4-BE49-F238E27FC236}">
                <a16:creationId xmlns:a16="http://schemas.microsoft.com/office/drawing/2014/main" id="{4AECC8A6-CFC2-1014-4B9C-9EFA57F6EC5F}"/>
              </a:ext>
            </a:extLst>
          </p:cNvPr>
          <p:cNvPicPr>
            <a:picLocks noChangeAspect="1"/>
          </p:cNvPicPr>
          <p:nvPr/>
        </p:nvPicPr>
        <p:blipFill>
          <a:blip r:embed="rId7"/>
          <a:stretch>
            <a:fillRect/>
          </a:stretch>
        </p:blipFill>
        <p:spPr>
          <a:xfrm>
            <a:off x="3694930" y="1414359"/>
            <a:ext cx="1003623" cy="220092"/>
          </a:xfrm>
          <a:prstGeom prst="rect">
            <a:avLst/>
          </a:prstGeom>
        </p:spPr>
      </p:pic>
      <p:pic>
        <p:nvPicPr>
          <p:cNvPr id="19" name="Picture 18">
            <a:extLst>
              <a:ext uri="{FF2B5EF4-FFF2-40B4-BE49-F238E27FC236}">
                <a16:creationId xmlns:a16="http://schemas.microsoft.com/office/drawing/2014/main" id="{BAE85481-5284-9809-F482-343515A37662}"/>
              </a:ext>
            </a:extLst>
          </p:cNvPr>
          <p:cNvPicPr>
            <a:picLocks noChangeAspect="1"/>
          </p:cNvPicPr>
          <p:nvPr/>
        </p:nvPicPr>
        <p:blipFill>
          <a:blip r:embed="rId8"/>
          <a:stretch>
            <a:fillRect/>
          </a:stretch>
        </p:blipFill>
        <p:spPr>
          <a:xfrm>
            <a:off x="4849252" y="1425251"/>
            <a:ext cx="957240" cy="210028"/>
          </a:xfrm>
          <a:prstGeom prst="rect">
            <a:avLst/>
          </a:prstGeom>
        </p:spPr>
      </p:pic>
      <p:pic>
        <p:nvPicPr>
          <p:cNvPr id="22" name="Picture 21">
            <a:extLst>
              <a:ext uri="{FF2B5EF4-FFF2-40B4-BE49-F238E27FC236}">
                <a16:creationId xmlns:a16="http://schemas.microsoft.com/office/drawing/2014/main" id="{F6EAD27E-E3E8-8E44-1C61-FD566EED7EF4}"/>
              </a:ext>
            </a:extLst>
          </p:cNvPr>
          <p:cNvPicPr>
            <a:picLocks noChangeAspect="1"/>
          </p:cNvPicPr>
          <p:nvPr/>
        </p:nvPicPr>
        <p:blipFill>
          <a:blip r:embed="rId9"/>
          <a:stretch>
            <a:fillRect/>
          </a:stretch>
        </p:blipFill>
        <p:spPr>
          <a:xfrm>
            <a:off x="5920825" y="1308288"/>
            <a:ext cx="3152680" cy="3620167"/>
          </a:xfrm>
          <a:prstGeom prst="rect">
            <a:avLst/>
          </a:prstGeom>
        </p:spPr>
      </p:pic>
      <p:sp>
        <p:nvSpPr>
          <p:cNvPr id="23" name="TextBox 9">
            <a:extLst>
              <a:ext uri="{FF2B5EF4-FFF2-40B4-BE49-F238E27FC236}">
                <a16:creationId xmlns:a16="http://schemas.microsoft.com/office/drawing/2014/main" id="{877E6A16-FFD8-6FE7-1D7D-596175E40595}"/>
              </a:ext>
            </a:extLst>
          </p:cNvPr>
          <p:cNvSpPr txBox="1"/>
          <p:nvPr/>
        </p:nvSpPr>
        <p:spPr>
          <a:xfrm>
            <a:off x="6215972" y="1069333"/>
            <a:ext cx="2562386" cy="184666"/>
          </a:xfrm>
          <a:prstGeom prst="rect">
            <a:avLst/>
          </a:prstGeom>
        </p:spPr>
        <p:txBody>
          <a:bodyPr wrap="square" lIns="0" tIns="0" rIns="0" bIns="0" rtlCol="0" anchor="t">
            <a:spAutoFit/>
          </a:bodyPr>
          <a:lstStyle/>
          <a:p>
            <a:pPr algn="ctr">
              <a:spcBef>
                <a:spcPct val="0"/>
              </a:spcBef>
            </a:pPr>
            <a:r>
              <a:rPr lang="en-US" sz="1200" b="1" dirty="0">
                <a:solidFill>
                  <a:srgbClr val="00BF63"/>
                </a:solidFill>
                <a:latin typeface="League Spartan"/>
                <a:ea typeface="League Spartan"/>
                <a:cs typeface="League Spartan"/>
                <a:sym typeface="League Spartan"/>
              </a:rPr>
              <a:t>Farmers Financials</a:t>
            </a:r>
          </a:p>
        </p:txBody>
      </p:sp>
    </p:spTree>
    <p:extLst>
      <p:ext uri="{BB962C8B-B14F-4D97-AF65-F5344CB8AC3E}">
        <p14:creationId xmlns:p14="http://schemas.microsoft.com/office/powerpoint/2010/main" val="125366910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29E6466C712147BF38B5CAFF87A63D" ma:contentTypeVersion="16" ma:contentTypeDescription="Create a new document." ma:contentTypeScope="" ma:versionID="127ba4cf6c9293413662cac0a002fd89">
  <xsd:schema xmlns:xsd="http://www.w3.org/2001/XMLSchema" xmlns:xs="http://www.w3.org/2001/XMLSchema" xmlns:p="http://schemas.microsoft.com/office/2006/metadata/properties" xmlns:ns3="3108c968-d992-4d83-923d-83c51f248273" xmlns:ns4="49eefe45-9a95-4f21-9fa4-f28d20374dca" targetNamespace="http://schemas.microsoft.com/office/2006/metadata/properties" ma:root="true" ma:fieldsID="a60b594a72df9f292730e21dba4369fe" ns3:_="" ns4:_="">
    <xsd:import namespace="3108c968-d992-4d83-923d-83c51f248273"/>
    <xsd:import namespace="49eefe45-9a95-4f21-9fa4-f28d20374dca"/>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SystemTags" minOccurs="0"/>
                <xsd:element ref="ns3:MediaServiceLocatio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08c968-d992-4d83-923d-83c51f248273"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9eefe45-9a95-4f21-9fa4-f28d20374dca"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3108c968-d992-4d83-923d-83c51f248273" xsi:nil="true"/>
  </documentManagement>
</p:properties>
</file>

<file path=customXml/itemProps1.xml><?xml version="1.0" encoding="utf-8"?>
<ds:datastoreItem xmlns:ds="http://schemas.openxmlformats.org/officeDocument/2006/customXml" ds:itemID="{D2140BB8-4F42-4B31-90D1-FD91F507B8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08c968-d992-4d83-923d-83c51f248273"/>
    <ds:schemaRef ds:uri="49eefe45-9a95-4f21-9fa4-f28d20374d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C190BC3-7BDD-4728-A109-AC60C7EDB59E}">
  <ds:schemaRefs>
    <ds:schemaRef ds:uri="http://schemas.microsoft.com/sharepoint/v3/contenttype/forms"/>
  </ds:schemaRefs>
</ds:datastoreItem>
</file>

<file path=customXml/itemProps3.xml><?xml version="1.0" encoding="utf-8"?>
<ds:datastoreItem xmlns:ds="http://schemas.openxmlformats.org/officeDocument/2006/customXml" ds:itemID="{7C64371B-7751-4094-B054-4810A37CC578}">
  <ds:schemaRefs>
    <ds:schemaRef ds:uri="49eefe45-9a95-4f21-9fa4-f28d20374dca"/>
    <ds:schemaRef ds:uri="http://schemas.microsoft.com/office/2006/documentManagement/types"/>
    <ds:schemaRef ds:uri="http://schemas.microsoft.com/office/2006/metadata/properties"/>
    <ds:schemaRef ds:uri="3108c968-d992-4d83-923d-83c51f248273"/>
    <ds:schemaRef ds:uri="http://purl.org/dc/terms/"/>
    <ds:schemaRef ds:uri="http://www.w3.org/XML/1998/namespace"/>
    <ds:schemaRef ds:uri="http://purl.org/dc/dcmitype/"/>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49</TotalTime>
  <Words>520</Words>
  <Application>Microsoft Office PowerPoint</Application>
  <PresentationFormat>On-screen Show (16:9)</PresentationFormat>
  <Paragraphs>55</Paragraphs>
  <Slides>11</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League Spartan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Harishanker Menon</dc:creator>
  <cp:lastModifiedBy>Harishanker Menon</cp:lastModifiedBy>
  <cp:revision>3</cp:revision>
  <dcterms:modified xsi:type="dcterms:W3CDTF">2024-07-26T18:53:35Z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0x0101000929E6466C712147BF38B5CAFF87A63D</vt:lpwstr>
  </property>
</Properties>
</file>